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144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40BBB-5457-462B-A184-992CF74B851D}" type="datetimeFigureOut">
              <a:rPr lang="ru-RU" smtClean="0"/>
              <a:t>18.03.2018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1A548CE3-6649-45B5-B9B6-1D4C03B24D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519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40BBB-5457-462B-A184-992CF74B851D}" type="datetimeFigureOut">
              <a:rPr lang="ru-RU" smtClean="0"/>
              <a:t>18.03.2018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A548CE3-6649-45B5-B9B6-1D4C03B24D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373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40BBB-5457-462B-A184-992CF74B851D}" type="datetimeFigureOut">
              <a:rPr lang="ru-RU" smtClean="0"/>
              <a:t>18.03.2018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A548CE3-6649-45B5-B9B6-1D4C03B24D8B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835002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40BBB-5457-462B-A184-992CF74B851D}" type="datetimeFigureOut">
              <a:rPr lang="ru-RU" smtClean="0"/>
              <a:t>18.03.2018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A548CE3-6649-45B5-B9B6-1D4C03B24D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74044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40BBB-5457-462B-A184-992CF74B851D}" type="datetimeFigureOut">
              <a:rPr lang="ru-RU" smtClean="0"/>
              <a:t>18.03.2018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A548CE3-6649-45B5-B9B6-1D4C03B24D8B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088599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40BBB-5457-462B-A184-992CF74B851D}" type="datetimeFigureOut">
              <a:rPr lang="ru-RU" smtClean="0"/>
              <a:t>18.03.2018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A548CE3-6649-45B5-B9B6-1D4C03B24D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55688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40BBB-5457-462B-A184-992CF74B851D}" type="datetimeFigureOut">
              <a:rPr lang="ru-RU" smtClean="0"/>
              <a:t>18.03.2018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48CE3-6649-45B5-B9B6-1D4C03B24D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7626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40BBB-5457-462B-A184-992CF74B851D}" type="datetimeFigureOut">
              <a:rPr lang="ru-RU" smtClean="0"/>
              <a:t>18.03.2018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48CE3-6649-45B5-B9B6-1D4C03B24D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276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40BBB-5457-462B-A184-992CF74B851D}" type="datetimeFigureOut">
              <a:rPr lang="ru-RU" smtClean="0"/>
              <a:t>18.03.2018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48CE3-6649-45B5-B9B6-1D4C03B24D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4301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40BBB-5457-462B-A184-992CF74B851D}" type="datetimeFigureOut">
              <a:rPr lang="ru-RU" smtClean="0"/>
              <a:t>18.03.2018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A548CE3-6649-45B5-B9B6-1D4C03B24D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3093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40BBB-5457-462B-A184-992CF74B851D}" type="datetimeFigureOut">
              <a:rPr lang="ru-RU" smtClean="0"/>
              <a:t>18.03.2018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A548CE3-6649-45B5-B9B6-1D4C03B24D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246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40BBB-5457-462B-A184-992CF74B851D}" type="datetimeFigureOut">
              <a:rPr lang="ru-RU" smtClean="0"/>
              <a:t>18.03.2018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A548CE3-6649-45B5-B9B6-1D4C03B24D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652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40BBB-5457-462B-A184-992CF74B851D}" type="datetimeFigureOut">
              <a:rPr lang="ru-RU" smtClean="0"/>
              <a:t>18.03.2018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48CE3-6649-45B5-B9B6-1D4C03B24D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975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40BBB-5457-462B-A184-992CF74B851D}" type="datetimeFigureOut">
              <a:rPr lang="ru-RU" smtClean="0"/>
              <a:t>18.03.2018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48CE3-6649-45B5-B9B6-1D4C03B24D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6810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40BBB-5457-462B-A184-992CF74B851D}" type="datetimeFigureOut">
              <a:rPr lang="ru-RU" smtClean="0"/>
              <a:t>18.03.2018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48CE3-6649-45B5-B9B6-1D4C03B24D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4838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40BBB-5457-462B-A184-992CF74B851D}" type="datetimeFigureOut">
              <a:rPr lang="ru-RU" smtClean="0"/>
              <a:t>18.03.2018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A548CE3-6649-45B5-B9B6-1D4C03B24D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348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40BBB-5457-462B-A184-992CF74B851D}" type="datetimeFigureOut">
              <a:rPr lang="ru-RU" smtClean="0"/>
              <a:t>18.03.2018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A548CE3-6649-45B5-B9B6-1D4C03B24D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499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57904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5178" y="624110"/>
            <a:ext cx="9649434" cy="1280890"/>
          </a:xfrm>
        </p:spPr>
        <p:txBody>
          <a:bodyPr>
            <a:normAutofit fontScale="90000"/>
          </a:bodyPr>
          <a:lstStyle/>
          <a:p>
            <a:pPr lvl="0">
              <a:spcAft>
                <a:spcPts val="0"/>
              </a:spcAft>
              <a:tabLst>
                <a:tab pos="228600" algn="l"/>
              </a:tabLst>
            </a:pPr>
            <a:r>
              <a:rPr lang="ru-RU" sz="5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5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Нравится ли тебе говорить приятное людям, чтобы поднять их настроение?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77337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6046" y="624110"/>
            <a:ext cx="9728565" cy="1280890"/>
          </a:xfrm>
        </p:spPr>
        <p:txBody>
          <a:bodyPr>
            <a:normAutofit fontScale="90000"/>
          </a:bodyPr>
          <a:lstStyle/>
          <a:p>
            <a:pPr lvl="0"/>
            <a:r>
              <a:rPr lang="ru-RU" sz="5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Часто </a:t>
            </a:r>
            <a:r>
              <a:rPr lang="ru-RU" sz="5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 ты используешь злые шутки?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65126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2762" y="624110"/>
            <a:ext cx="9631849" cy="1280890"/>
          </a:xfrm>
        </p:spPr>
        <p:txBody>
          <a:bodyPr>
            <a:normAutofit fontScale="90000"/>
          </a:bodyPr>
          <a:lstStyle/>
          <a:p>
            <a:pPr lvl="0">
              <a:spcAft>
                <a:spcPts val="0"/>
              </a:spcAft>
              <a:tabLst>
                <a:tab pos="228600" algn="l"/>
              </a:tabLst>
            </a:pPr>
            <a:r>
              <a:rPr lang="ru-RU" sz="5300" dirty="0" smtClean="0"/>
              <a:t>6. </a:t>
            </a:r>
            <a:r>
              <a:rPr lang="ru-RU" sz="53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Свойственна ли тебе мстительность, злопамятность?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83938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0538" y="624110"/>
            <a:ext cx="9834073" cy="1280890"/>
          </a:xfrm>
        </p:spPr>
        <p:txBody>
          <a:bodyPr>
            <a:normAutofit fontScale="90000"/>
          </a:bodyPr>
          <a:lstStyle/>
          <a:p>
            <a:pPr lvl="0">
              <a:spcAft>
                <a:spcPts val="0"/>
              </a:spcAft>
              <a:tabLst>
                <a:tab pos="228600" algn="l"/>
              </a:tabLst>
            </a:pPr>
            <a:r>
              <a:rPr lang="ru-RU" sz="5300" dirty="0" smtClean="0"/>
              <a:t>7. </a:t>
            </a:r>
            <a:r>
              <a:rPr lang="ru-RU" sz="53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Будешь ли ты поддерживать разговор с товарищем, если данная тема тебя </a:t>
            </a:r>
            <a:r>
              <a:rPr lang="ru-RU" sz="53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совершенно </a:t>
            </a:r>
            <a:r>
              <a:rPr lang="ru-RU" sz="53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 интересует?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40263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7254" y="624110"/>
            <a:ext cx="9737357" cy="1280890"/>
          </a:xfrm>
        </p:spPr>
        <p:txBody>
          <a:bodyPr>
            <a:normAutofit fontScale="90000"/>
          </a:bodyPr>
          <a:lstStyle/>
          <a:p>
            <a:pPr marL="342900" lvl="0" indent="-342900">
              <a:spcAft>
                <a:spcPts val="0"/>
              </a:spcAft>
              <a:tabLst>
                <a:tab pos="228600" algn="l"/>
              </a:tabLst>
            </a:pPr>
            <a:r>
              <a:rPr lang="ru-RU" sz="53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8. С </a:t>
            </a:r>
            <a:r>
              <a:rPr lang="ru-RU" sz="53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желанием ли ты применяешь свои способности для пользы других людей?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95212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9670" y="624110"/>
            <a:ext cx="9754942" cy="1280890"/>
          </a:xfrm>
        </p:spPr>
        <p:txBody>
          <a:bodyPr>
            <a:normAutofit fontScale="90000"/>
          </a:bodyPr>
          <a:lstStyle/>
          <a:p>
            <a:pPr lvl="0">
              <a:spcAft>
                <a:spcPts val="0"/>
              </a:spcAft>
              <a:tabLst>
                <a:tab pos="228600" algn="l"/>
              </a:tabLst>
            </a:pPr>
            <a:r>
              <a:rPr lang="ru-RU" sz="5300" dirty="0" smtClean="0"/>
              <a:t>9. </a:t>
            </a:r>
            <a:r>
              <a:rPr lang="ru-RU" sz="53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Бросаешь ли ты игру, когда уже очевидно, что ты проиграешь?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11293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8124" y="624110"/>
            <a:ext cx="9816488" cy="1280890"/>
          </a:xfrm>
        </p:spPr>
        <p:txBody>
          <a:bodyPr>
            <a:noAutofit/>
          </a:bodyPr>
          <a:lstStyle/>
          <a:p>
            <a:r>
              <a:rPr lang="ru-RU" sz="4800" dirty="0" smtClean="0"/>
              <a:t>10. </a:t>
            </a:r>
            <a:r>
              <a:rPr lang="ru-RU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Если ты уверен в своей правоте, будешь ли ты выслушивать аргументы другого человека?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9946438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500" y="624110"/>
            <a:ext cx="9790111" cy="1280890"/>
          </a:xfrm>
        </p:spPr>
        <p:txBody>
          <a:bodyPr>
            <a:noAutofit/>
          </a:bodyPr>
          <a:lstStyle/>
          <a:p>
            <a:r>
              <a:rPr lang="ru-RU" sz="4400" dirty="0" smtClean="0"/>
              <a:t>11. </a:t>
            </a:r>
            <a:r>
              <a:rPr lang="ru-RU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Будешь ли ты выполнять работу по просьбе родителей, если она не входит в твои обязанности (что-то выполнить за кого-то из домочадцев, например)?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6857345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5370" y="624110"/>
            <a:ext cx="9869242" cy="1280890"/>
          </a:xfrm>
        </p:spPr>
        <p:txBody>
          <a:bodyPr>
            <a:noAutofit/>
          </a:bodyPr>
          <a:lstStyle/>
          <a:p>
            <a:r>
              <a:rPr lang="ru-RU" sz="4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12. Станешь </a:t>
            </a:r>
            <a:r>
              <a:rPr lang="ru-RU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ли ты передразнивать кого-то, чтобы развеселить своих друзей?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0207528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7786" y="624110"/>
            <a:ext cx="9886826" cy="128089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Подсчет очков.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49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Одно </a:t>
            </a:r>
            <a:r>
              <a:rPr lang="ru-RU" sz="49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очко за каждый </a:t>
            </a:r>
            <a:r>
              <a:rPr lang="ru-RU" sz="49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положительный  </a:t>
            </a:r>
            <a:r>
              <a:rPr lang="ru-RU" sz="49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ответ на вопросы:1,2,3,4,7,11 </a:t>
            </a:r>
            <a:r>
              <a:rPr lang="ru-RU" sz="49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br>
              <a:rPr lang="ru-RU" sz="49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49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9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за отрицательный ответ на вопросы: 2,5,6,8,9,10,12</a:t>
            </a:r>
            <a:endParaRPr lang="ru-RU" sz="4900" dirty="0"/>
          </a:p>
        </p:txBody>
      </p:sp>
    </p:spTree>
    <p:extLst>
      <p:ext uri="{BB962C8B-B14F-4D97-AF65-F5344CB8AC3E}">
        <p14:creationId xmlns:p14="http://schemas.microsoft.com/office/powerpoint/2010/main" val="65014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23292" y="727328"/>
            <a:ext cx="851974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tt-RU" sz="3600" dirty="0" smtClean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КЛАССНЫЙ ЧАС</a:t>
            </a:r>
            <a:endParaRPr lang="ru-RU" sz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000" b="1" i="1" dirty="0" smtClean="0">
                <a:solidFill>
                  <a:srgbClr val="FF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4800" b="1" i="1" dirty="0" smtClean="0">
                <a:solidFill>
                  <a:srgbClr val="FF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«Прекрасно там, где пребывает милосердие»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7678" y="3158762"/>
            <a:ext cx="3562829" cy="3250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1193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571" y="428"/>
            <a:ext cx="9142857" cy="6857143"/>
          </a:xfrm>
          <a:prstGeom prst="rect">
            <a:avLst/>
          </a:prstGeom>
          <a:effectLst>
            <a:softEdge rad="723900"/>
          </a:effectLst>
        </p:spPr>
      </p:pic>
    </p:spTree>
    <p:extLst>
      <p:ext uri="{BB962C8B-B14F-4D97-AF65-F5344CB8AC3E}">
        <p14:creationId xmlns:p14="http://schemas.microsoft.com/office/powerpoint/2010/main" val="1714680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Милосердие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это готовность помочь кому-нибудь, простить кого-нибудь, человеколюбие».</a:t>
            </a:r>
            <a:r>
              <a:rPr lang="ru-RU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930662" y="4777379"/>
            <a:ext cx="3573950" cy="647475"/>
          </a:xfrm>
        </p:spPr>
        <p:txBody>
          <a:bodyPr/>
          <a:lstStyle/>
          <a:p>
            <a:pPr algn="r"/>
            <a:r>
              <a:rPr lang="ru-RU" i="1" dirty="0" smtClean="0"/>
              <a:t>Сергей Ожегов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81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3648808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tt-RU" dirty="0" smtClean="0">
                <a:solidFill>
                  <a:srgbClr val="C00000"/>
                </a:solidFill>
              </a:rPr>
              <a:t>    </a:t>
            </a:r>
            <a:br>
              <a:rPr lang="tt-RU" dirty="0" smtClean="0">
                <a:solidFill>
                  <a:srgbClr val="C00000"/>
                </a:solidFill>
              </a:rPr>
            </a:br>
            <a:r>
              <a:rPr lang="tt-RU" dirty="0">
                <a:solidFill>
                  <a:srgbClr val="C00000"/>
                </a:solidFill>
              </a:rPr>
              <a:t/>
            </a:r>
            <a:br>
              <a:rPr lang="tt-RU" dirty="0">
                <a:solidFill>
                  <a:srgbClr val="C00000"/>
                </a:solidFill>
              </a:rPr>
            </a:br>
            <a:r>
              <a:rPr lang="tt-RU" dirty="0" smtClean="0">
                <a:solidFill>
                  <a:srgbClr val="C00000"/>
                </a:solidFill>
              </a:rPr>
              <a:t/>
            </a:r>
            <a:br>
              <a:rPr lang="tt-RU" dirty="0" smtClean="0">
                <a:solidFill>
                  <a:srgbClr val="C00000"/>
                </a:solidFill>
              </a:rPr>
            </a:br>
            <a:r>
              <a:rPr lang="tt-RU" dirty="0">
                <a:solidFill>
                  <a:srgbClr val="C00000"/>
                </a:solidFill>
              </a:rPr>
              <a:t/>
            </a:r>
            <a:br>
              <a:rPr lang="tt-RU" dirty="0">
                <a:solidFill>
                  <a:srgbClr val="C00000"/>
                </a:solidFill>
              </a:rPr>
            </a:br>
            <a:r>
              <a:rPr lang="tt-RU" dirty="0" smtClean="0">
                <a:solidFill>
                  <a:srgbClr val="C00000"/>
                </a:solidFill>
              </a:rPr>
              <a:t>    </a:t>
            </a:r>
            <a:r>
              <a:rPr lang="tt-RU" b="1" dirty="0" smtClean="0">
                <a:solidFill>
                  <a:srgbClr val="C00000"/>
                </a:solidFill>
              </a:rPr>
              <a:t>З</a:t>
            </a:r>
            <a:r>
              <a:rPr lang="tt-RU" dirty="0" smtClean="0">
                <a:solidFill>
                  <a:srgbClr val="C00000"/>
                </a:solidFill>
              </a:rPr>
              <a:t> </a:t>
            </a:r>
            <a:r>
              <a:rPr lang="tt-RU" dirty="0">
                <a:solidFill>
                  <a:srgbClr val="C00000"/>
                </a:solidFill>
              </a:rPr>
              <a:t>-    ЗЕМЛЯ </a:t>
            </a:r>
            <a:r>
              <a:rPr lang="ru-RU" dirty="0">
                <a:solidFill>
                  <a:srgbClr val="C00000"/>
                </a:solidFill>
              </a:rPr>
              <a:t/>
            </a:r>
            <a:br>
              <a:rPr lang="ru-RU" dirty="0">
                <a:solidFill>
                  <a:srgbClr val="C00000"/>
                </a:solidFill>
              </a:rPr>
            </a:br>
            <a:r>
              <a:rPr lang="tt-RU" dirty="0">
                <a:solidFill>
                  <a:srgbClr val="C00000"/>
                </a:solidFill>
              </a:rPr>
              <a:t>    </a:t>
            </a:r>
            <a:r>
              <a:rPr lang="tt-RU" b="1" dirty="0">
                <a:solidFill>
                  <a:srgbClr val="C00000"/>
                </a:solidFill>
              </a:rPr>
              <a:t>Л</a:t>
            </a:r>
            <a:r>
              <a:rPr lang="tt-RU" dirty="0">
                <a:solidFill>
                  <a:srgbClr val="C00000"/>
                </a:solidFill>
              </a:rPr>
              <a:t> –  ЛЮДИ                      </a:t>
            </a:r>
            <a:r>
              <a:rPr lang="ru-RU" dirty="0">
                <a:solidFill>
                  <a:srgbClr val="C00000"/>
                </a:solidFill>
              </a:rPr>
              <a:t/>
            </a:r>
            <a:br>
              <a:rPr lang="ru-RU" dirty="0">
                <a:solidFill>
                  <a:srgbClr val="C00000"/>
                </a:solidFill>
              </a:rPr>
            </a:br>
            <a:r>
              <a:rPr lang="tt-RU" dirty="0">
                <a:solidFill>
                  <a:srgbClr val="C00000"/>
                </a:solidFill>
              </a:rPr>
              <a:t>    </a:t>
            </a:r>
            <a:r>
              <a:rPr lang="tt-RU" b="1" dirty="0">
                <a:solidFill>
                  <a:srgbClr val="C00000"/>
                </a:solidFill>
              </a:rPr>
              <a:t>М</a:t>
            </a:r>
            <a:r>
              <a:rPr lang="tt-RU" dirty="0">
                <a:solidFill>
                  <a:srgbClr val="C00000"/>
                </a:solidFill>
              </a:rPr>
              <a:t> –  МЫСЛЬ</a:t>
            </a:r>
            <a:r>
              <a:rPr lang="ru-RU" dirty="0">
                <a:solidFill>
                  <a:srgbClr val="C00000"/>
                </a:solidFill>
              </a:rPr>
              <a:t/>
            </a:r>
            <a:br>
              <a:rPr lang="ru-RU" dirty="0">
                <a:solidFill>
                  <a:srgbClr val="C00000"/>
                </a:solidFill>
              </a:rPr>
            </a:br>
            <a:r>
              <a:rPr lang="tt-RU" b="1" dirty="0">
                <a:solidFill>
                  <a:srgbClr val="C00000"/>
                </a:solidFill>
              </a:rPr>
              <a:t>    Д</a:t>
            </a:r>
            <a:r>
              <a:rPr lang="tt-RU" dirty="0">
                <a:solidFill>
                  <a:srgbClr val="C00000"/>
                </a:solidFill>
              </a:rPr>
              <a:t> -    ДОБРО</a:t>
            </a:r>
            <a:r>
              <a:rPr lang="ru-RU" dirty="0">
                <a:solidFill>
                  <a:srgbClr val="C00000"/>
                </a:solidFill>
              </a:rPr>
              <a:t/>
            </a:r>
            <a:br>
              <a:rPr lang="ru-RU" dirty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81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добро и милосердие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03585" y="465451"/>
            <a:ext cx="7261103" cy="5446399"/>
          </a:xfrm>
        </p:spPr>
      </p:pic>
    </p:spTree>
    <p:extLst>
      <p:ext uri="{BB962C8B-B14F-4D97-AF65-F5344CB8AC3E}">
        <p14:creationId xmlns:p14="http://schemas.microsoft.com/office/powerpoint/2010/main" val="4107725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ТЕСТ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4900" b="1" dirty="0" smtClean="0">
                <a:solidFill>
                  <a:srgbClr val="C00000"/>
                </a:solidFill>
              </a:rPr>
              <a:t>Добрый ли вы человек?</a:t>
            </a:r>
            <a:br>
              <a:rPr lang="ru-RU" sz="4900" b="1" dirty="0" smtClean="0">
                <a:solidFill>
                  <a:srgbClr val="C00000"/>
                </a:solidFill>
              </a:rPr>
            </a:br>
            <a:r>
              <a:rPr lang="ru-RU" sz="4900" b="1" dirty="0" smtClean="0">
                <a:solidFill>
                  <a:srgbClr val="C00000"/>
                </a:solidFill>
              </a:rPr>
              <a:t/>
            </a:r>
            <a:br>
              <a:rPr lang="ru-RU" sz="4900" b="1" dirty="0" smtClean="0">
                <a:solidFill>
                  <a:srgbClr val="C00000"/>
                </a:solidFill>
              </a:rPr>
            </a:br>
            <a:r>
              <a:rPr lang="ru-RU" sz="4900" b="1" dirty="0">
                <a:solidFill>
                  <a:srgbClr val="C00000"/>
                </a:solidFill>
              </a:rPr>
              <a:t/>
            </a:r>
            <a:br>
              <a:rPr lang="ru-RU" sz="4900" b="1" dirty="0">
                <a:solidFill>
                  <a:srgbClr val="C00000"/>
                </a:solidFill>
              </a:rPr>
            </a:br>
            <a:r>
              <a:rPr lang="ru-RU" sz="4900" i="1" dirty="0" smtClean="0">
                <a:solidFill>
                  <a:schemeClr val="accent4">
                    <a:lumMod val="50000"/>
                  </a:schemeClr>
                </a:solidFill>
              </a:rPr>
              <a:t>Отвечаем да или нет</a:t>
            </a:r>
            <a:endParaRPr lang="ru-RU" sz="4900" i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31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92569" y="2514600"/>
            <a:ext cx="9412043" cy="2262781"/>
          </a:xfrm>
        </p:spPr>
        <p:txBody>
          <a:bodyPr>
            <a:normAutofit fontScale="90000"/>
          </a:bodyPr>
          <a:lstStyle/>
          <a:p>
            <a:pPr marL="342900" lvl="0" indent="-342900">
              <a:spcAft>
                <a:spcPts val="0"/>
              </a:spcAft>
              <a:tabLst>
                <a:tab pos="323850" algn="l"/>
              </a:tabLs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1. У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тебя появились деньги. Смог бы ты истратить все, что у тебя есть, на подарки друзьям или родным?</a:t>
            </a:r>
            <a:r>
              <a:rPr lang="ru-RU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662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0009" y="624110"/>
            <a:ext cx="9684604" cy="1280890"/>
          </a:xfrm>
        </p:spPr>
        <p:txBody>
          <a:bodyPr>
            <a:normAutofit fontScale="90000"/>
          </a:bodyPr>
          <a:lstStyle/>
          <a:p>
            <a:pPr marL="342900" lvl="0" indent="-342900">
              <a:spcAft>
                <a:spcPts val="0"/>
              </a:spcAft>
              <a:tabLst>
                <a:tab pos="228600" algn="l"/>
              </a:tabLs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ru-RU" sz="53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Товарищ </a:t>
            </a:r>
            <a:r>
              <a:rPr lang="ru-RU" sz="53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делится в разговоре с тобой своими проблемами или неприятностями. Если тема тебе не интересна, дашь ли ты это понять собеседнику?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16892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7592" y="624110"/>
            <a:ext cx="9667019" cy="1280890"/>
          </a:xfrm>
        </p:spPr>
        <p:txBody>
          <a:bodyPr>
            <a:noAutofit/>
          </a:bodyPr>
          <a:lstStyle/>
          <a:p>
            <a:pPr lvl="0">
              <a:spcAft>
                <a:spcPts val="0"/>
              </a:spcAft>
              <a:tabLst>
                <a:tab pos="228600" algn="l"/>
              </a:tabLst>
            </a:pPr>
            <a:r>
              <a:rPr lang="ru-RU" sz="4800" dirty="0" smtClean="0"/>
              <a:t>3. </a:t>
            </a:r>
            <a:r>
              <a:rPr lang="ru-RU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Твой партнер плохо играет в шахматы или другую игру. Будешь ли ты ему поддаваться, чтобы он не терял интерес к игре?</a:t>
            </a:r>
            <a:br>
              <a:rPr lang="ru-RU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074519038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23</TotalTime>
  <Words>235</Words>
  <Application>Microsoft Office PowerPoint</Application>
  <PresentationFormat>Широкоэкранный</PresentationFormat>
  <Paragraphs>19</Paragraphs>
  <Slides>20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Century Gothic</vt:lpstr>
      <vt:lpstr>Times New Roman</vt:lpstr>
      <vt:lpstr>Wingdings 3</vt:lpstr>
      <vt:lpstr>Легкий дым</vt:lpstr>
      <vt:lpstr>Презентация PowerPoint</vt:lpstr>
      <vt:lpstr>Презентация PowerPoint</vt:lpstr>
      <vt:lpstr>«Милосердие – это готовность помочь кому-нибудь, простить кого-нибудь, человеколюбие». </vt:lpstr>
      <vt:lpstr>            З -    ЗЕМЛЯ      Л –  ЛЮДИ                           М –  МЫСЛЬ     Д -    ДОБРО </vt:lpstr>
      <vt:lpstr>Презентация PowerPoint</vt:lpstr>
      <vt:lpstr>ТЕСТ    Добрый ли вы человек?   Отвечаем да или нет</vt:lpstr>
      <vt:lpstr>1. У тебя появились деньги. Смог бы ты истратить все, что у тебя есть, на подарки друзьям или родным? </vt:lpstr>
      <vt:lpstr>2. Товарищ делится в разговоре с тобой своими проблемами или неприятностями. Если тема тебе не интересна, дашь ли ты это понять собеседнику? </vt:lpstr>
      <vt:lpstr>3. Твой партнер плохо играет в шахматы или другую игру. Будешь ли ты ему поддаваться, чтобы он не терял интерес к игре? </vt:lpstr>
      <vt:lpstr>4. Нравится ли тебе говорить приятное людям, чтобы поднять их настроение? </vt:lpstr>
      <vt:lpstr>5. Часто ли ты используешь злые шутки? </vt:lpstr>
      <vt:lpstr>6. Свойственна ли тебе мстительность, злопамятность? </vt:lpstr>
      <vt:lpstr>7. Будешь ли ты поддерживать разговор с товарищем, если данная тема тебя совершенно не интересует? </vt:lpstr>
      <vt:lpstr>8. С желанием ли ты применяешь свои способности для пользы других людей? </vt:lpstr>
      <vt:lpstr>9. Бросаешь ли ты игру, когда уже очевидно, что ты проиграешь? </vt:lpstr>
      <vt:lpstr>10. Если ты уверен в своей правоте, будешь ли ты выслушивать аргументы другого человека?</vt:lpstr>
      <vt:lpstr>11. Будешь ли ты выполнять работу по просьбе родителей, если она не входит в твои обязанности (что-то выполнить за кого-то из домочадцев, например)?</vt:lpstr>
      <vt:lpstr>12. Станешь ли ты передразнивать кого-то, чтобы развеселить своих друзей?</vt:lpstr>
      <vt:lpstr>Подсчет очков.  Одно очко за каждый положительный  ответ на вопросы:1,2,3,4,7,11 –  и за отрицательный ответ на вопросы: 2,5,6,8,9,10,12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KOMP1</dc:creator>
  <cp:lastModifiedBy>KOMP1</cp:lastModifiedBy>
  <cp:revision>3</cp:revision>
  <dcterms:created xsi:type="dcterms:W3CDTF">2018-03-18T18:21:26Z</dcterms:created>
  <dcterms:modified xsi:type="dcterms:W3CDTF">2018-03-18T18:45:26Z</dcterms:modified>
</cp:coreProperties>
</file>